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4"/>
  </p:notesMasterIdLst>
  <p:sldIdLst>
    <p:sldId id="256" r:id="rId2"/>
    <p:sldId id="266" r:id="rId3"/>
    <p:sldId id="275" r:id="rId4"/>
    <p:sldId id="267" r:id="rId5"/>
    <p:sldId id="269" r:id="rId6"/>
    <p:sldId id="276" r:id="rId7"/>
    <p:sldId id="270" r:id="rId8"/>
    <p:sldId id="277" r:id="rId9"/>
    <p:sldId id="271" r:id="rId10"/>
    <p:sldId id="272" r:id="rId11"/>
    <p:sldId id="278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660033"/>
    <a:srgbClr val="80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5C052-4BEF-4CAF-920A-D845F8A5FA63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D0C6A-7A21-41F1-B534-B7A160D5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5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95219-B1D3-4EEE-8C54-1281B0C5A743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C944-044A-4BCC-81E7-90750C4BAD9B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7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EC3A-775D-48B2-B8D1-38313B8BD5A4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7995F-7C80-42C0-940C-7FB2BBEAF2CE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F95E-A803-42E1-B464-28C935C580A1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0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CD20-5604-4217-8039-DAA7EA660ABD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D458-53F9-40E9-99CD-5FA4141BF8DF}" type="datetime1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F1BC-0D94-40D4-8836-2818D1C76066}" type="datetime1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447F-F57E-481B-A769-AFB7CC782E1F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C44C-B4AC-4433-B9B9-2972F598BFB1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DAF0F-AF50-409E-8DEA-6682A35FD721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8947C-D39D-4D3B-AF83-97EB56BACDCE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5782" y="2780928"/>
            <a:ext cx="439254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(4) غابات </a:t>
            </a:r>
            <a:r>
              <a:rPr lang="ar-EG" sz="36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العروض الباردة 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7223" y="1021298"/>
            <a:ext cx="74879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الجغرافيا الحيويه (ب) </a:t>
            </a:r>
            <a:endParaRPr lang="en-US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rtl="1"/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الفرقه الثانيه قسم الجغرافيه</a:t>
            </a:r>
            <a:r>
              <a:rPr lang="en-U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ونظم المعلومات الجغرافيه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943" y="373226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32656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92886" y="412235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476672"/>
            <a:ext cx="7704856" cy="58169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الأستخدام الاقتصادى</a:t>
            </a:r>
            <a:r>
              <a:rPr kumimoji="0" lang="ar-EG" sz="32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المخروطية</a:t>
            </a:r>
            <a:r>
              <a:rPr kumimoji="0" lang="ar-SA" sz="3200" b="1" i="0" u="sng" strike="noStrike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lang="ar-EG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تمثل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هذه الغابات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مصدر عظيم للثروة الخشبية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فى العالم وخاصة أن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اشجار هذه الغابات من النوع اللين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الذى يستغل فى العالم فى الوقت الحاضر الا أن الاستخدام البشرى لهذه المناطق لم تستخدم استخدام يستحق الذكر فى مجال الانتاج الزراعى ولازالت حتى الآن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تمثل المصدر الرئيسى للأخشاب الاقتصادية فى العالم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ويرجع ذلك الى الاسباب التالية: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طول فصل الشتاء والهبوط الشديد لدرجات الحرارة.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قصر فصل النمو.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فقر تربة التايجا وهى تربة البووزول الحقيقية.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صعوبة نقل هذه الأشجار.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Picture 3" descr="صنوبرية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717032"/>
            <a:ext cx="2160240" cy="26289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92888" cy="58169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indent="45720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36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الأهمية الاقتصادية للغابات </a:t>
            </a:r>
            <a:r>
              <a:rPr kumimoji="0" lang="ar-SA" sz="3600" b="1" i="0" u="sng" strike="noStrike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المخروطية</a:t>
            </a:r>
            <a:endParaRPr kumimoji="0" lang="ar-EG" sz="3600" b="1" i="0" u="sng" strike="noStrike" normalizeH="0" baseline="0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تعتبرهذه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الغابات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أهم مصدر للاخشاب اللينة فى العالم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الذى يمتاز بسهولة تشكيله ومتانته ، وتستعمل الأخشاب اللينة فى العديد من الأغراض أهمها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الأغراض الصناعية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مثل</a:t>
            </a:r>
            <a:r>
              <a:rPr kumimoji="0" lang="ar-EG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342900" lvl="0" indent="-342900" algn="just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الأخشاب المنشورة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خشب القشرة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خشب اللب الذى يصنع منه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الورق </a:t>
            </a:r>
            <a:endParaRPr kumimoji="0" lang="ar-EG" sz="2400" b="1" i="0" u="sng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indent="-342900" algn="just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أخشاب قوائم المناجم والوقود </a:t>
            </a:r>
            <a:endParaRPr lang="ar-EG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lvl="0" indent="45720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ومن أهم الأشجار المخروطية المستغلة فى انتاج الأخشاب:</a:t>
            </a:r>
            <a:endParaRPr kumimoji="0" lang="en-US" sz="2400" b="1" i="0" u="sng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 algn="just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الصنوبر : وتستخدم فى الانشاءات الثقيلة وصناعة السفن كما تدخل فى الصناعات الخشبية وانتاج لب الخشب.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 algn="just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الشربين : ويستخدم فى صناعة الورق.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 algn="just" rtl="1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الخشب الأحمر : وهو من أضخم الأشجار فى العالم ، وهو خفيف الوزن ومتين وشديد الاحتمال ويستعمل فى الانشاءات والصناعات الخشبية  ، إلى جانب أن هذه الأشجار تنتج  ألياف نسيجية تستعمل مع الصوف</a:t>
            </a:r>
            <a:r>
              <a:rPr kumimoji="0" lang="ar-EG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729" y="2005272"/>
            <a:ext cx="48029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نشكركم على حسن الاستماع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2667" y="3573016"/>
            <a:ext cx="34596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مع تمنياتى بالتوفيق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764704"/>
            <a:ext cx="7992888" cy="55726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الغابات المخروطية</a:t>
            </a:r>
            <a:endParaRPr kumimoji="0" lang="en-US" sz="36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Times New Roman" pitchFamily="18" charset="0"/>
                <a:cs typeface="Andalus" pitchFamily="18" charset="-78"/>
              </a:rPr>
              <a:t>Coniferous Forest</a:t>
            </a:r>
            <a:endParaRPr kumimoji="0" lang="en-US" sz="36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تعرف الغابات المخروطية بأسماء كثيرة منها التايجا وهى أصطلاح روس</a:t>
            </a:r>
            <a:r>
              <a:rPr kumimoji="0" lang="ar-EG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ى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معناه الأراضى البكر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يطلق عليها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فى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شمال أمريكا الشمالية غابات البوريل </a:t>
            </a:r>
            <a:r>
              <a:rPr kumimoji="0" lang="en-US" sz="2400" b="1" i="0" u="none" strike="noStrike" normalizeH="0" baseline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Times New Roman" pitchFamily="18" charset="0"/>
                <a:cs typeface="Arabic Transparent" charset="0"/>
              </a:rPr>
              <a:t>Porial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أو الغابات الشمالية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تسمى </a:t>
            </a: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الغابات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شبه القطبية أو دون القطبية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تسمى بالغابات الصنوبرية.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	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340768"/>
            <a:ext cx="8136904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ينطبق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توزيع هذه الغابات انطباقاً تاماً مع مناخ التايجا وهى بذلك تتمثل فى نطاقين كبيرين فى نصف الكرة الشمالى وهى: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1- نطاق يمتد من غرب اسكنديناوه حتى الساحل الشرقى لآسيا عند شبه جزيرة كمشكا جنوب نطاق التندرا.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2- نطاق يمتد من كندا من أقصى الغرب الى أقصى الشرق حتى شبه جزيرة لبرادور جنوب نطاق التندرا.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7170" name="Picture 2" descr="https://sp.yimg.com/xj/th?id=OIP.Mb068429333dbe5cb5443ff49ffc25eddo0&amp;pid=15.1&amp;P=0&amp;w=272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655272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71425" y="332656"/>
            <a:ext cx="301717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موقع الغابات المخروطية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404664"/>
            <a:ext cx="8784976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المناخية</a:t>
            </a:r>
            <a:r>
              <a:rPr kumimoji="0" lang="ar-EG" sz="36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المخروطيه</a:t>
            </a:r>
            <a:r>
              <a:rPr kumimoji="0" lang="ar-SA" sz="36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kumimoji="0" lang="en-US" sz="36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أهم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ما يميز هذا الاقليم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وقوعه تحت تأثير الكتل الهوائية الشديدة البرودة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وخاصة فى فصل الشتاء، كما يتميز </a:t>
            </a:r>
            <a:r>
              <a:rPr kumimoji="0" lang="ar-SA" sz="2400" b="1" i="0" u="sng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بقلة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التساقط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درجات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الحرارة </a:t>
            </a: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عادة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أقل من درجة التجمد فى نصف السنة الشتوى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EG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</a:t>
            </a: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فى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نصف السنة الصيفى </a:t>
            </a: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ترتفع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درجة الحرارة بشكل ظاهر بحيث يصبح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المدى الحرارى كبير جدا. </a:t>
            </a:r>
            <a:endParaRPr kumimoji="0" lang="ar-EG" sz="2400" b="1" i="0" u="sng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تختلف درجات الحرارة داخل الاقليم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نظرا لامتداده الكبير جدا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من أقصى الشرق الى اقصى الغرب وبطبيعة الحال تختلف درجات الحرارة والمدى الحرارى تبعا للانتقال من الساحل نحو الداخل.</a:t>
            </a:r>
            <a:endParaRPr kumimoji="0" lang="ar-EG" sz="24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تنخفض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درجات الحرارة فى يناير الى 45</a:t>
            </a:r>
            <a:r>
              <a:rPr kumimoji="0" lang="en-US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Arabic Transparent" charset="0"/>
                <a:sym typeface="Symbol" pitchFamily="18" charset="2"/>
              </a:rPr>
              <a:t>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 ف وترتفع فى الصيف الى 67</a:t>
            </a:r>
            <a:r>
              <a:rPr kumimoji="0" lang="en-US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Arabic Transparent" charset="0"/>
                <a:sym typeface="Symbol" pitchFamily="18" charset="2"/>
              </a:rPr>
              <a:t>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80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 ف فى سيبيريا.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800000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Chart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221088"/>
            <a:ext cx="3952875" cy="23717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3528" y="980728"/>
            <a:ext cx="8568952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 algn="just" rtl="1">
              <a:buFont typeface="Wingdings" pitchFamily="2" charset="2"/>
              <a:buChar char="v"/>
            </a:pP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يقل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التساقط بصفة عامة عن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30 بوصة فى السنة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وهذا معدل عام للاقليم نتيجة لأمتدادة الكبير</a:t>
            </a:r>
            <a:endParaRPr kumimoji="0" lang="ar-EG" sz="24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تزيد الأمطار بالمناطق الساحلية</a:t>
            </a:r>
            <a:endParaRPr kumimoji="0" lang="ar-EG" sz="2400" b="1" i="0" u="sng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kumimoji="0" lang="ar-SA" sz="2400" b="1" i="0" u="sng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تقل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عن هذا المعدل فى المناطق الداخلية</a:t>
            </a:r>
            <a:endParaRPr kumimoji="0" lang="ar-EG" sz="2400" b="1" i="0" u="sng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يتركز معظم </a:t>
            </a:r>
            <a:r>
              <a:rPr kumimoji="0" lang="ar-SA" sz="2400" b="1" i="1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التساقط فى فصل الصيف</a:t>
            </a:r>
            <a:endParaRPr kumimoji="0" lang="ar-EG" sz="2400" b="1" i="1" u="sng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يزداد التساقط فى نصف السنة الشتوى فى المحطات الواقعة على السواحل الغربية </a:t>
            </a:r>
            <a:endParaRPr kumimoji="0" lang="ar-EG" sz="24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تتكون الثلوج فى فصل الشتاء مع هبوط درجات الحرارة الى ما دون درجة التجمد.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3475" y="260648"/>
            <a:ext cx="4041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المناخية</a:t>
            </a:r>
            <a:r>
              <a:rPr lang="ar-EG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المخروطيه</a:t>
            </a:r>
            <a:r>
              <a:rPr lang="ar-SA" sz="28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3848" y="474344"/>
            <a:ext cx="5112568" cy="60631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8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النباتية</a:t>
            </a:r>
            <a:r>
              <a:rPr kumimoji="0" lang="ar-EG" sz="28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المخروطية</a:t>
            </a:r>
            <a:r>
              <a:rPr kumimoji="0" lang="ar-SA" sz="28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kumimoji="0" lang="en-US" sz="2800" b="1" i="0" u="none" strike="noStrike" cap="none" spc="0" normalizeH="0" baseline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ar-SA" sz="2400" b="1" i="0" u="none" strike="noStrike" cap="none" spc="0" normalizeH="0" baseline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على الرغم من قلة التساقط السابق الاشارة اليها فى بعض أجزاء الاقليم الا أنه تنمو بهذا الاقليم الغابات وذلك نظرا </a:t>
            </a:r>
            <a:r>
              <a:rPr kumimoji="0" lang="ar-SA" sz="2400" b="1" i="0" u="sng" strike="noStrike" cap="none" spc="0" normalizeH="0" baseline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لأرتفاع مدى فاعلية المطر الساقط لقلة التبخر </a:t>
            </a:r>
            <a:r>
              <a:rPr kumimoji="0" lang="ar-SA" sz="2400" b="1" i="0" u="none" strike="noStrike" cap="none" spc="0" normalizeH="0" baseline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والتى ترجع الى </a:t>
            </a:r>
            <a:r>
              <a:rPr kumimoji="0" lang="ar-EG" sz="2400" b="1" i="0" u="none" strike="noStrike" cap="none" spc="0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</a:t>
            </a:r>
            <a:r>
              <a:rPr kumimoji="0" lang="ar-SA" sz="2400" b="1" i="0" u="none" strike="noStrike" cap="none" spc="0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نخفاض </a:t>
            </a:r>
            <a:r>
              <a:rPr kumimoji="0" lang="ar-SA" sz="2400" b="1" i="0" u="none" strike="noStrike" cap="none" spc="0" normalizeH="0" baseline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درجة الحرارة بهذا الاقليم.</a:t>
            </a:r>
            <a:endParaRPr kumimoji="0" lang="en-US" sz="2400" b="1" i="0" u="none" strike="noStrike" cap="none" spc="0" normalizeH="0" baseline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ar-SA" sz="2400" b="1" i="0" u="sng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تمتاز </a:t>
            </a:r>
            <a:r>
              <a:rPr kumimoji="0" lang="ar-SA" sz="24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أشجار الغابات المخروطية بعدد من الميزات هى:</a:t>
            </a:r>
            <a:endParaRPr kumimoji="0" lang="en-US" sz="2400" b="1" i="0" u="sng" strike="noStrike" cap="none" spc="0" normalizeH="0" baseline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أنها دائمة الخضر لاتنفض أوراقها .</a:t>
            </a:r>
            <a:endParaRPr kumimoji="0" lang="en-US" sz="2400" b="1" i="0" u="none" strike="noStrike" cap="none" spc="0" normalizeH="0" baseline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2400" b="1" i="0" u="none" strike="noStrike" cap="none" spc="0" normalizeH="0" baseline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تتميز بأوراق أبرية وجلدية حتى لاتتأثر بالبرودة والثلوج المتساقطة على الأشجار.</a:t>
            </a:r>
            <a:endParaRPr kumimoji="0" lang="en-US" sz="2400" b="1" i="0" u="none" strike="noStrike" cap="none" spc="0" normalizeH="0" baseline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صغر حجم أوراقها مما يقلل من عملية النتح وذلك نظرا لقلة الأمطار فى هذا الاقليم.</a:t>
            </a:r>
            <a:endParaRPr kumimoji="0" lang="en-US" sz="2400" b="1" i="0" u="none" strike="noStrike" cap="none" spc="0" normalizeH="0" baseline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2400" b="1" i="0" u="none" strike="noStrike" cap="none" spc="0" normalizeH="0" baseline="0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أشجار هذه الغابات مخروطية الشكل حتى تتخلص من تراكم الثلوج وتمنع تراكمها ومقاومة الرياح الغزيرة</a:t>
            </a:r>
            <a:endParaRPr lang="en-US" sz="24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ارز.jpg"/>
          <p:cNvPicPr>
            <a:picLocks noChangeAspect="1"/>
          </p:cNvPicPr>
          <p:nvPr/>
        </p:nvPicPr>
        <p:blipFill>
          <a:blip r:embed="rId2" cstate="print"/>
          <a:srcRect b="17580"/>
          <a:stretch>
            <a:fillRect/>
          </a:stretch>
        </p:blipFill>
        <p:spPr>
          <a:xfrm>
            <a:off x="395536" y="1916832"/>
            <a:ext cx="2520280" cy="381642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3443" y="772242"/>
            <a:ext cx="8064896" cy="50186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نظرا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للامتداد الكبير لهذا الاقليم ونتيجة لوجود مناطق داخلية ومناطق على ساحل البحر وخاصة فى غرب القارات نتج عن ذلك </a:t>
            </a:r>
            <a:r>
              <a:rPr kumimoji="0" lang="ar-SA" sz="2400" b="1" i="0" u="sng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مناطق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فى بعض الغابات أمطارها أوفر ودرجة حرارتها عالية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وبالتالى فإن الغابات المخروطية فى مثل هذه المناطق الساحلية الغربية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تبلغ حدا كبيرا من الضخامة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وخير مثال على ذلك ما هو موجود على السواحل الشمالية الغربية لأمريكا الشمالية أو السواحل الغربية لكندا حيث يصل معدل المطر الساقط الى 150 بوصة أو أكثر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وفصل النمو طويل نسبيا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عن بقية جهات الأقليم لمرور تيار الاسكا نتيجة لذلك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تصل الأشجار حدا كبيرا من الضخامة حيث ترتفع بعضها الى أكثر من 160 </a:t>
            </a:r>
            <a:r>
              <a:rPr kumimoji="0" lang="ar-SA" sz="2400" b="1" i="0" u="sng" strike="noStrike" cap="none" spc="0" normalizeH="0" baseline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مترا </a:t>
            </a:r>
            <a:r>
              <a:rPr kumimoji="0" lang="ar-SA" sz="2400" b="1" i="0" u="sng" strike="noStrike" cap="none" spc="0" normalizeH="0" baseline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ويصل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قطر بعض الأشجار الى 8 أمتار.</a:t>
            </a:r>
            <a:endParaRPr lang="en-US" sz="2400" b="1" u="sng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51742" y="0"/>
            <a:ext cx="39693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8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النباتية</a:t>
            </a:r>
            <a:r>
              <a:rPr lang="ar-EG" sz="28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</a:t>
            </a:r>
            <a:r>
              <a:rPr lang="ar-EG" sz="2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المخروطية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3907" y="332656"/>
            <a:ext cx="3422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النباتية</a:t>
            </a:r>
            <a:r>
              <a:rPr lang="ar-EG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المخروطية</a:t>
            </a:r>
            <a:r>
              <a:rPr lang="ar-SA" sz="2400" b="1" u="sng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lang="en-US" sz="2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9552" y="1305342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تمتاز الأشجار بجذور ضحلة لتتناسب مع ظروف التربة التى تتجمد فيها الطبقة التحتية بصفة دائمة ، ومن ثم يقتصر نمو الجذور على التربات العلوية فقط التى يذوب فيها الجليد فى فصل الصيف.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lvl="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تتغطى الجذوع الطويلة بلحاء صمغى سميك لكى يساعد على حماية الأنسجة الخشبية من أخطار الصقيع.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lvl="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تمتاز الأشجار بقدرة على تحويل النشا فى الأوراق إلى سكروز فى فصل الشتاء مما يكسب الأشجار القدرة على مقاومة البرد.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lvl="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تمتاز هذه الغابات بقلة تنوع الأشجار ، ولهذا تمتاز الغابة بالتجانس النباتى فيما عدا المناطق التى تخترقها المجارى المائية التى قد تتوفر فيها ظروف بيئية مختلفة تؤدى إلى التنوع النباتى.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lvl="0" algn="just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أهم أنواع أشجار الغابات المخروطية الشربيين والتنوب والسرو والصنوبر والأرز.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548680"/>
            <a:ext cx="7848872" cy="27392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الحياة الحيوانية</a:t>
            </a:r>
            <a:r>
              <a:rPr kumimoji="0" lang="ar-EG" sz="28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فى الغابات المخروطية</a:t>
            </a:r>
            <a:r>
              <a:rPr kumimoji="0" lang="ar-SA" sz="28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kumimoji="0" lang="en-US" sz="28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Monotype Koufi" charset="-78"/>
              </a:rPr>
              <a:t>	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تتميز هذه الغابات بخصائص مميزة فى الحيوانات البرية والتى لازالت موجودة حتى الآن بعكس الغابات النفضية التى استغلت على نطاق واسع. </a:t>
            </a:r>
            <a:endParaRPr kumimoji="0" lang="ar-EG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FF"/>
              </a:solidFill>
              <a:effectLst/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جميع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الحيوانات التى تعيش فى هذا النطاق </a:t>
            </a:r>
            <a:r>
              <a:rPr kumimoji="0" lang="ar-EG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من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الأنواع التى تتحمل برودة الشتاء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وكثير منها من الحيوانات ذات الفراء الثمين </a:t>
            </a:r>
            <a:r>
              <a:rPr kumimoji="0" lang="ar-SA" sz="24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مثل أنواع من الثعالب والدببة كما يوجد نوع من الغزال الأحمر، الذئاب، الشره ، ابن عرس والموظ ، ومن الطيور القررزبيل والبومة ذات الأذن الطويلة.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pic>
        <p:nvPicPr>
          <p:cNvPr id="40963" name="Picture 3" descr="http://up.g4z4.com/uploads/7d99f97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861048"/>
            <a:ext cx="3240360" cy="28803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40965" name="Picture 5" descr="http://www.syadh.com/vb/img/2/45645alsh3er.imgcach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861048"/>
            <a:ext cx="4197375" cy="28146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757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AZZA</dc:creator>
  <cp:lastModifiedBy>Dr.Azza</cp:lastModifiedBy>
  <cp:revision>156</cp:revision>
  <dcterms:created xsi:type="dcterms:W3CDTF">2012-05-07T05:49:54Z</dcterms:created>
  <dcterms:modified xsi:type="dcterms:W3CDTF">2020-04-01T05:11:39Z</dcterms:modified>
</cp:coreProperties>
</file>